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25"/>
  </p:notesMasterIdLst>
  <p:sldIdLst>
    <p:sldId id="256" r:id="rId4"/>
    <p:sldId id="476" r:id="rId5"/>
    <p:sldId id="257" r:id="rId6"/>
    <p:sldId id="491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458" r:id="rId24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476"/>
            <p14:sldId id="257"/>
          </p14:sldIdLst>
        </p14:section>
        <p14:section name="Recap" id="{870E3B29-350E-CE4E-9DFE-3645BAE98000}">
          <p14:sldIdLst>
            <p14:sldId id="491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vfwxmacc.vf" id="{38B6E92E-D135-924B-B665-0D38440C685E}">
          <p14:sldIdLst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62D"/>
    <a:srgbClr val="BBA471"/>
    <a:srgbClr val="C45D57"/>
    <a:srgbClr val="4C7CBD"/>
    <a:srgbClr val="B7352C"/>
    <a:srgbClr val="8D6712"/>
    <a:srgbClr val="215CAF"/>
    <a:srgbClr val="617312"/>
    <a:srgbClr val="7DA6E0"/>
    <a:srgbClr val="F7E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58"/>
  </p:normalViewPr>
  <p:slideViewPr>
    <p:cSldViewPr snapToGrid="0">
      <p:cViewPr varScale="1">
        <p:scale>
          <a:sx n="160" d="100"/>
          <a:sy n="160" d="100"/>
        </p:scale>
        <p:origin x="14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1960-8988-33AA-433E-8E949905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E5E02-F3C8-F879-D04C-30938C465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254E8-E32F-132E-2018-1605F1C2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57BA-C1FD-C576-822D-494F73B4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7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291-75C3-A334-02F0-7711A035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48AD6-20FB-4A3C-CC02-749B6938D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F6E60-1C73-2C73-08C5-A76F0B1D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A0C8-038E-715D-E756-4BADBC945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9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1823463" y="163206"/>
            <a:ext cx="1581803" cy="342091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5653731" y="1653177"/>
            <a:ext cx="3490269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17" y="212211"/>
            <a:ext cx="1325873" cy="22098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6116" y="2336781"/>
            <a:ext cx="4571806" cy="285742"/>
          </a:xfrm>
        </p:spPr>
        <p:txBody>
          <a:bodyPr lIns="0" tIns="0" rIns="0" bIns="0" anchor="b"/>
          <a:lstStyle>
            <a:lvl1pPr marL="0" indent="0" algn="l">
              <a:buNone/>
              <a:defRPr sz="1905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342885" indent="0" algn="ctr">
              <a:buNone/>
              <a:defRPr sz="1500"/>
            </a:lvl2pPr>
            <a:lvl3pPr marL="685770" indent="0" algn="ctr">
              <a:buNone/>
              <a:defRPr sz="1350"/>
            </a:lvl3pPr>
            <a:lvl4pPr marL="1028655" indent="0" algn="ctr">
              <a:buNone/>
              <a:defRPr sz="1200"/>
            </a:lvl4pPr>
            <a:lvl5pPr marL="1371540" indent="0" algn="ctr">
              <a:buNone/>
              <a:defRPr sz="1200"/>
            </a:lvl5pPr>
            <a:lvl6pPr marL="1714425" indent="0" algn="ctr">
              <a:buNone/>
              <a:defRPr sz="1200"/>
            </a:lvl6pPr>
            <a:lvl7pPr marL="2057310" indent="0" algn="ctr">
              <a:buNone/>
              <a:defRPr sz="1200"/>
            </a:lvl7pPr>
            <a:lvl8pPr marL="2400195" indent="0" algn="ctr">
              <a:buNone/>
              <a:defRPr sz="1200"/>
            </a:lvl8pPr>
            <a:lvl9pPr marL="274308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6114" y="1391112"/>
            <a:ext cx="8000661" cy="857227"/>
          </a:xfrm>
        </p:spPr>
        <p:txBody>
          <a:bodyPr anchor="t"/>
          <a:lstStyle>
            <a:lvl1pPr>
              <a:defRPr sz="2857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7461812" y="2614218"/>
            <a:ext cx="1213082" cy="121306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7104883" y="2891495"/>
            <a:ext cx="646330" cy="662603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40" y="2434955"/>
            <a:ext cx="1836545" cy="157605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890" y="4503916"/>
            <a:ext cx="260270" cy="223355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963" y="4258967"/>
            <a:ext cx="223066" cy="18350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364" y="4781048"/>
            <a:ext cx="256264" cy="17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6949011" y="4480217"/>
            <a:ext cx="1657353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7360137" y="4233920"/>
            <a:ext cx="124622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6573881" y="4726513"/>
            <a:ext cx="203248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286115" y="4412057"/>
            <a:ext cx="4538555" cy="53911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5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29" b="1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429" b="0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429" b="0" i="0" noProof="0" dirty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116" y="2913663"/>
            <a:ext cx="4571806" cy="1285416"/>
          </a:xfrm>
        </p:spPr>
        <p:txBody>
          <a:bodyPr/>
          <a:lstStyle>
            <a:lvl1pPr marL="0" indent="0">
              <a:buNone/>
              <a:defRPr sz="1587" b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4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9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7708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B5078-341C-4154-4064-BE0AD2B3F9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DA4-720D-7361-338C-106924EF7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0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94757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BB8B8-3BA4-B4B8-A5C5-6B943984B6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55C4-9751-FC37-00B6-D3B10C181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660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9531-4266-41D8-C902-18438A77E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BFD-8297-D7FA-8C82-37223A28A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7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8000661" cy="2000196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377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7708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7B2-5C80-94D6-1AEA-FC88E0D7A6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1DA4-BFA2-822A-E2BF-DBC2248BD7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8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4543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905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7356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2525F-FE6F-3F2A-87F8-E53C217DF6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0934-A358-D4CE-05CE-858B26903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0763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41096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0763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41096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A470E-C584-A4A1-8BE3-D0FEE79024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DD1A2-6488-61E8-64DC-5E07F8B192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4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CC96-5C3D-1CA7-88A0-A48C5307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98AFC-21DE-CE33-4051-59D40FE7A6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748937" y="3922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3599-52C6-66B6-B195-3B42A917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986D1-30CD-4299-12D8-EE049F90D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0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1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839" y="284194"/>
            <a:ext cx="8000663" cy="47147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65FE-2553-922C-9C05-7425A35329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E03E8-F737-F054-80B2-299F72A034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608599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3813731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2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0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Q&amp;A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532190" y="1567205"/>
            <a:ext cx="247492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1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5152842" y="1180109"/>
            <a:ext cx="2574968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72566" tIns="72566" rIns="72566" bIns="725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1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5545462" y="1591634"/>
            <a:ext cx="1160551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2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89537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1_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9" y="135245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1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192" lvl="0" indent="-33654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384" lvl="1" indent="-31749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576" lvl="2" indent="-31114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768" lvl="3" indent="-2857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5960" lvl="4" indent="-27939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153" lvl="5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44" lvl="6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36" lvl="7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729" lvl="8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1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273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9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8255509" y="5"/>
            <a:ext cx="888498" cy="888485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378" y="135245"/>
            <a:ext cx="8000661" cy="492787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377" y="743510"/>
            <a:ext cx="8000663" cy="41432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 dirty="0"/>
              <a:t>First line of text</a:t>
            </a:r>
          </a:p>
          <a:p>
            <a:pPr lvl="1"/>
            <a:r>
              <a:rPr lang="en-US" noProof="0" dirty="0"/>
              <a:t>Subtitle</a:t>
            </a:r>
          </a:p>
          <a:p>
            <a:pPr lvl="2"/>
            <a:r>
              <a:rPr lang="en-US" noProof="0" dirty="0"/>
              <a:t>Sub-subtitle</a:t>
            </a:r>
          </a:p>
          <a:p>
            <a:pPr lvl="3"/>
            <a:r>
              <a:rPr lang="en-US" noProof="0" dirty="0"/>
              <a:t>This level should not be used</a:t>
            </a:r>
          </a:p>
          <a:p>
            <a:pPr lvl="4"/>
            <a:r>
              <a:rPr lang="en-US" noProof="0" dirty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5613169" y="3721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8314429" y="285451"/>
            <a:ext cx="284475" cy="284470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8466240" y="172391"/>
            <a:ext cx="510597" cy="5105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02281" y="111861"/>
            <a:ext cx="736048" cy="63165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78" y="4887852"/>
            <a:ext cx="877913" cy="1463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218691" y="4855937"/>
            <a:ext cx="1063845" cy="230074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B8319E33-4883-AE4B-34D5-D48A9C68F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82696" y="4871789"/>
            <a:ext cx="5429020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QuantSparse 3D - Bowen Wang, Paul Scheffler</a:t>
            </a:r>
            <a:endParaRPr lang="en-US" dirty="0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9C8C412-C6D2-5E89-86AA-4DBE5766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9781" y="4871177"/>
            <a:ext cx="428607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 ftr="0"/>
  <p:txStyles>
    <p:titleStyle>
      <a:lvl1pPr algn="l" defTabSz="685770" rtl="0" eaLnBrk="1" latinLnBrk="0" hangingPunct="1">
        <a:lnSpc>
          <a:spcPct val="90000"/>
        </a:lnSpc>
        <a:spcBef>
          <a:spcPct val="0"/>
        </a:spcBef>
        <a:buNone/>
        <a:defRPr sz="2857" b="0" i="0" kern="1200" spc="-79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589" indent="-228589" algn="l" defTabSz="571464" rtl="0" eaLnBrk="1" latinLnBrk="0" hangingPunct="1">
        <a:lnSpc>
          <a:spcPct val="100000"/>
        </a:lnSpc>
        <a:spcBef>
          <a:spcPts val="952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1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400025" indent="-171442" algn="l" defTabSz="571464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58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571464" indent="-171442" algn="l" defTabSz="685770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29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742903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952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914342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873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1885868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37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Biweekly 2025-09-</a:t>
            </a:r>
            <a:r>
              <a:rPr lang="en-US" dirty="0"/>
              <a:t>24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96A8B-438E-EEB7-3203-7E4D2CD7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1FBB-84C6-BB7E-F76C-637DEA25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Inserting Sc/Ga Datapath into VRF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01739-3BAB-05D5-AE6D-6791C6A44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5038-74FA-1160-E704-3E1DFC14A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Gather effective elements </a:t>
            </a:r>
            <a:r>
              <a:rPr lang="en-US" altLang="zh-CN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from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VRF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1024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-bit input, </a:t>
            </a:r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256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-bit output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endParaRPr lang="en-US" altLang="zh-CN" sz="1400" dirty="0">
              <a:solidFill>
                <a:schemeClr val="tx1"/>
              </a:solidFill>
              <a:sym typeface="Wingdings" pitchFamily="2" charset="2"/>
            </a:endParaRPr>
          </a:p>
          <a:p>
            <a:pPr lvl="1"/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r2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port of </a:t>
            </a:r>
            <a:r>
              <a:rPr lang="en-US" altLang="zh-CN" sz="1400" b="1" dirty="0">
                <a:solidFill>
                  <a:schemeClr val="accent1"/>
                </a:solidFill>
                <a:sym typeface="Wingdings" pitchFamily="2" charset="2"/>
              </a:rPr>
              <a:t>all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banks will be occupied @ </a:t>
            </a:r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75%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sparsity rate  VLSU port can be </a:t>
            </a:r>
            <a:r>
              <a:rPr lang="en-US" altLang="zh-CN" sz="1400" b="1" dirty="0">
                <a:solidFill>
                  <a:schemeClr val="accent3"/>
                </a:solidFill>
                <a:sym typeface="Wingdings" pitchFamily="2" charset="2"/>
              </a:rPr>
              <a:t>re-routed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to r1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XBar</a:t>
            </a:r>
            <a:endParaRPr lang="en-US" altLang="zh-CN" sz="14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altLang="zh-CN" sz="1600" dirty="0">
                <a:sym typeface="Wingdings" pitchFamily="2" charset="2"/>
              </a:rPr>
              <a:t>Scatter effective elements </a:t>
            </a:r>
            <a:r>
              <a:rPr lang="en-US" altLang="zh-CN" sz="1600" i="1" dirty="0">
                <a:sym typeface="Wingdings" pitchFamily="2" charset="2"/>
              </a:rPr>
              <a:t>to</a:t>
            </a:r>
            <a:r>
              <a:rPr lang="en-US" altLang="zh-CN" sz="1600" dirty="0">
                <a:sym typeface="Wingdings" pitchFamily="2" charset="2"/>
              </a:rPr>
              <a:t> VRF</a:t>
            </a:r>
          </a:p>
          <a:p>
            <a:pPr lvl="1"/>
            <a:r>
              <a:rPr lang="en-US" altLang="zh-CN" sz="1282" b="1" dirty="0">
                <a:sym typeface="Wingdings" pitchFamily="2" charset="2"/>
              </a:rPr>
              <a:t>256</a:t>
            </a:r>
            <a:r>
              <a:rPr lang="en-US" altLang="zh-CN" sz="1282" dirty="0">
                <a:sym typeface="Wingdings" pitchFamily="2" charset="2"/>
              </a:rPr>
              <a:t>-bit input, </a:t>
            </a:r>
            <a:r>
              <a:rPr lang="en-US" altLang="zh-CN" sz="1282" b="1" dirty="0">
                <a:sym typeface="Wingdings" pitchFamily="2" charset="2"/>
              </a:rPr>
              <a:t>1024</a:t>
            </a:r>
            <a:r>
              <a:rPr lang="en-US" altLang="zh-CN" sz="1282" dirty="0">
                <a:sym typeface="Wingdings" pitchFamily="2" charset="2"/>
              </a:rPr>
              <a:t>-bit output </a:t>
            </a:r>
            <a:r>
              <a:rPr lang="en-US" altLang="zh-CN" sz="1282" dirty="0" err="1">
                <a:sym typeface="Wingdings" pitchFamily="2" charset="2"/>
              </a:rPr>
              <a:t>datapath</a:t>
            </a:r>
            <a:endParaRPr lang="en-US" altLang="zh-CN" sz="1282" dirty="0">
              <a:sym typeface="Wingdings" pitchFamily="2" charset="2"/>
            </a:endParaRPr>
          </a:p>
          <a:p>
            <a:pPr lvl="1"/>
            <a:r>
              <a:rPr lang="en-US" altLang="zh-CN" sz="1282" b="1" i="1" dirty="0">
                <a:sym typeface="Wingdings" pitchFamily="2" charset="2"/>
              </a:rPr>
              <a:t>w</a:t>
            </a:r>
            <a:r>
              <a:rPr lang="en-US" altLang="zh-CN" sz="1282" dirty="0">
                <a:sym typeface="Wingdings" pitchFamily="2" charset="2"/>
              </a:rPr>
              <a:t> port of </a:t>
            </a:r>
            <a:r>
              <a:rPr lang="en-US" altLang="zh-CN" sz="1282" b="1" dirty="0">
                <a:solidFill>
                  <a:schemeClr val="accent1"/>
                </a:solidFill>
                <a:sym typeface="Wingdings" pitchFamily="2" charset="2"/>
              </a:rPr>
              <a:t>all</a:t>
            </a:r>
            <a:r>
              <a:rPr lang="en-US" altLang="zh-CN" sz="1282" dirty="0">
                <a:sym typeface="Wingdings" pitchFamily="2" charset="2"/>
              </a:rPr>
              <a:t> banks will be occupied @ </a:t>
            </a:r>
            <a:r>
              <a:rPr lang="en-US" altLang="zh-CN" sz="1282" b="1" i="1" dirty="0">
                <a:sym typeface="Wingdings" pitchFamily="2" charset="2"/>
              </a:rPr>
              <a:t>75%</a:t>
            </a:r>
            <a:r>
              <a:rPr lang="en-US" altLang="zh-CN" sz="1282" dirty="0">
                <a:sym typeface="Wingdings" pitchFamily="2" charset="2"/>
              </a:rPr>
              <a:t> sparsity rate</a:t>
            </a:r>
            <a:br>
              <a:rPr lang="en-US" altLang="zh-CN" sz="1282" dirty="0">
                <a:sym typeface="Wingdings" pitchFamily="2" charset="2"/>
              </a:rPr>
            </a:br>
            <a:r>
              <a:rPr lang="en-US" altLang="zh-CN" sz="1282" dirty="0">
                <a:sym typeface="Wingdings" pitchFamily="2" charset="2"/>
              </a:rPr>
              <a:t> </a:t>
            </a:r>
            <a:r>
              <a:rPr lang="en-US" altLang="zh-CN" sz="1282" i="1" dirty="0">
                <a:solidFill>
                  <a:schemeClr val="accent1"/>
                </a:solidFill>
                <a:sym typeface="Wingdings" pitchFamily="2" charset="2"/>
              </a:rPr>
              <a:t>VLSU and VSLDU cannot write back to VRF (port conflict)</a:t>
            </a:r>
            <a:br>
              <a:rPr lang="en-US" altLang="zh-CN" sz="1282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082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21BE97-D72C-FC47-0E96-B4547FD9292A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4FB46-634B-933F-E232-B9300F60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6838" y="1002073"/>
            <a:ext cx="3543297" cy="31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8C09-8B12-98AA-9168-77E2502E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A616-76A0-3AC8-8CFA-63231097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9626B-FB07-EE0E-E1E9-66877911B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2DDD-62B3-3873-CF46-7B2BAE43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To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resolve the scattered-write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port conflict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Double the number of banks 4  8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DC6972-5078-A3B6-FC09-17A08CE66ED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A3C70-0AE4-A2FB-85B7-B67E987A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197761"/>
            <a:ext cx="4336535" cy="27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EEC44-6B7A-6968-F98F-5B2B5527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7FCC-4FBB-3CFB-CA46-86A67E1C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962C-3984-7C67-70D5-0D0BA93F9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12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D752-A668-445F-D6F0-3FB02428D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4438135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To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resolve the scattered-write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port conflict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Double the number of banks 4  8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The gather </a:t>
            </a:r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steers to the upper </a:t>
            </a:r>
            <a:r>
              <a:rPr lang="en-US" altLang="zh-CN" sz="1600" i="1" dirty="0">
                <a:solidFill>
                  <a:schemeClr val="tx1"/>
                </a:solidFill>
                <a:sym typeface="Wingdings" pitchFamily="2" charset="2"/>
              </a:rPr>
              <a:t>or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lower four banks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Depends on VRF mapping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6FD7A7-223D-488D-2E2E-C879DC8B606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7E8A5-6145-28CC-6FE9-7B31E19C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5052" y="1197761"/>
            <a:ext cx="4598948" cy="27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76558-EB1C-7A86-4E13-92810175F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733A-10D7-6B14-88FF-44BADD28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E3F1E-C1AA-9173-7472-8A805F155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13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A51BF-1371-0C03-80FC-E2F384B17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4438135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To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resolve the scattered-write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port conflict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Double the number of banks 4  8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The gather </a:t>
            </a:r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steers to the upper or lower four banks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Depends on VRF mapping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Expanded crossbar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For doubled memory banks and the additional gather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4034BA-87C0-111F-E50E-54CE667D0452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E4091-54FE-3051-0BF1-599A94C7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5053" y="1197761"/>
            <a:ext cx="4598945" cy="27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692D-766A-7C1E-D0B9-5B3B623A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010D-BE2D-17A1-ACF2-747588EA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CA956-AEF7-3A4C-C695-E8A18E583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14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D0B03-0DA6-9CDE-9922-3DB8CBE2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4438135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To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resolve the scattered-write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port conflict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Double the number of banks 4  8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The gather </a:t>
            </a:r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steers to the upper or lower four banks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Depends on VRF mapping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Expanded crossbar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For doubled memory banks and the additional gather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endParaRPr lang="en-US" altLang="zh-CN" sz="14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Additional crossbar for VAU routing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Gustav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: gather for accumulated outputs (</a:t>
            </a:r>
            <a:r>
              <a:rPr lang="en-US" altLang="zh-CN" sz="1400" i="1" dirty="0" err="1">
                <a:solidFill>
                  <a:schemeClr val="tx1"/>
                </a:solidFill>
                <a:sym typeface="Wingdings" pitchFamily="2" charset="2"/>
              </a:rPr>
              <a:t>vd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Inner-product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: gather for input activations (</a:t>
            </a:r>
            <a:r>
              <a:rPr lang="en-US" altLang="zh-CN" sz="1400" i="1" dirty="0">
                <a:solidFill>
                  <a:schemeClr val="tx1"/>
                </a:solidFill>
                <a:sym typeface="Wingdings" pitchFamily="2" charset="2"/>
              </a:rPr>
              <a:t>vs2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)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47A526-FF99-6B52-9F2F-B0DCC648A53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FD4B9-FCB8-2FC0-52CB-8EEE06AD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197760"/>
            <a:ext cx="4572000" cy="29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11A3-7F29-626B-A364-B9C36051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1605-EA1C-77D7-C7E4-00FCB819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2733B-7A81-70DC-3ECC-29858D2C7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1505C-196C-CE8B-F24E-04DD74424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438135" cy="3825621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To 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resolve the scattered-write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port conflict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Double the number of banks 4  8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The gather </a:t>
            </a:r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steers to the upper or lower four banks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Depends on VRF mapping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Expanded crossbar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For doubled memory banks and the additional gather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endParaRPr lang="en-US" altLang="zh-CN" sz="14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Additional crossbar for VAU routing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Gustav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: gather for accumulated outputs (</a:t>
            </a:r>
            <a:r>
              <a:rPr lang="en-US" altLang="zh-CN" sz="1400" i="1" dirty="0" err="1">
                <a:solidFill>
                  <a:schemeClr val="tx1"/>
                </a:solidFill>
                <a:sym typeface="Wingdings" pitchFamily="2" charset="2"/>
              </a:rPr>
              <a:t>vd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Inner-product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: gather for input activations (</a:t>
            </a:r>
            <a:r>
              <a:rPr lang="en-US" altLang="zh-CN" sz="1400" i="1" dirty="0">
                <a:solidFill>
                  <a:schemeClr val="tx1"/>
                </a:solidFill>
                <a:sym typeface="Wingdings" pitchFamily="2" charset="2"/>
              </a:rPr>
              <a:t>vs2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Similar architecture for the </a:t>
            </a:r>
            <a:r>
              <a:rPr lang="en-US" altLang="zh-CN" sz="1600" i="1" dirty="0">
                <a:solidFill>
                  <a:schemeClr val="tx1"/>
                </a:solidFill>
                <a:sym typeface="Wingdings" pitchFamily="2" charset="2"/>
              </a:rPr>
              <a:t>w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br>
              <a:rPr lang="en-US" altLang="zh-CN" sz="1282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082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59A97C-C5EA-F365-B269-BC6B4709970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8C34A-8493-D66A-A5B1-729B3D6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261714"/>
            <a:ext cx="4572000" cy="28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6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C603-D6C0-1565-E849-5245F12A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5DD3-6824-DB16-0F7B-B1692F0A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1: VRF Reformulation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6B76-4C18-4116-E10E-716239E88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32AC-9596-27B3-DBD2-69406D84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438135" cy="3825621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Hardware overhead analysis</a:t>
            </a:r>
          </a:p>
          <a:p>
            <a:pPr lvl="1"/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Sixteen 256-bit (1x2) and two 1024-bit (1x2) </a:t>
            </a:r>
            <a:r>
              <a:rPr lang="en-US" altLang="zh-CN" sz="1200" b="1" dirty="0">
                <a:solidFill>
                  <a:schemeClr val="tx1"/>
                </a:solidFill>
                <a:sym typeface="Wingdings" pitchFamily="2" charset="2"/>
              </a:rPr>
              <a:t>MUX/DEMUX 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from banks to the Sc/Ga </a:t>
            </a:r>
            <a:r>
              <a:rPr lang="en-US" altLang="zh-CN" sz="12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endParaRPr lang="en-US" altLang="zh-CN" sz="1200" dirty="0">
              <a:solidFill>
                <a:schemeClr val="tx1"/>
              </a:solidFill>
              <a:sym typeface="Wingdings" pitchFamily="2" charset="2"/>
            </a:endParaRPr>
          </a:p>
          <a:p>
            <a:pPr lvl="1"/>
            <a: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  <a:t>r0/r1 crossbar: 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256-bit (4x2) 256-bit (</a:t>
            </a:r>
            <a:r>
              <a:rPr lang="en-US" altLang="zh-CN" sz="1200" b="1" dirty="0">
                <a:solidFill>
                  <a:schemeClr val="accent1"/>
                </a:solidFill>
                <a:sym typeface="Wingdings" pitchFamily="2" charset="2"/>
              </a:rPr>
              <a:t>8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x2);</a:t>
            </a:r>
            <a:b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  <a:t>r2 crossbar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:       256-bit (4x2) 256-bit (</a:t>
            </a:r>
            <a:r>
              <a:rPr lang="en-US" altLang="zh-CN" sz="1200" b="1" dirty="0">
                <a:solidFill>
                  <a:schemeClr val="accent1"/>
                </a:solidFill>
                <a:sym typeface="Wingdings" pitchFamily="2" charset="2"/>
              </a:rPr>
              <a:t>9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x2);</a:t>
            </a:r>
            <a:b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  <a:t>w crossbar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:      </a:t>
            </a:r>
            <a:r>
              <a:rPr lang="en-US" altLang="zh-CN" sz="1200" dirty="0">
                <a:solidFill>
                  <a:schemeClr val="bg2"/>
                </a:solidFill>
                <a:sym typeface="Wingdings" pitchFamily="2" charset="2"/>
              </a:rPr>
              <a:t>.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256-bit (3x4)  256-bit (3x</a:t>
            </a:r>
            <a:r>
              <a:rPr lang="en-US" altLang="zh-CN" sz="1200" b="1" dirty="0">
                <a:solidFill>
                  <a:schemeClr val="accent1"/>
                </a:solidFill>
                <a:sym typeface="Wingdings" pitchFamily="2" charset="2"/>
              </a:rPr>
              <a:t>9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lvl="1"/>
            <a: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  <a:t>VAU routing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:    256-bit (2x2) crossbar</a:t>
            </a:r>
          </a:p>
          <a:p>
            <a:pPr lvl="1"/>
            <a:r>
              <a:rPr lang="en-US" altLang="zh-CN" sz="1200" b="1" i="1" dirty="0">
                <a:solidFill>
                  <a:schemeClr val="tx1"/>
                </a:solidFill>
                <a:sym typeface="Wingdings" pitchFamily="2" charset="2"/>
              </a:rPr>
              <a:t>Scatter/Gather </a:t>
            </a:r>
            <a:r>
              <a:rPr lang="en-US" altLang="zh-CN" sz="1200" b="1" i="1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55C2C1-F818-D7F7-30EE-A53E6CA843A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EA0A4-E80E-DE5C-FB70-FF8CF047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4101" y="2940050"/>
            <a:ext cx="3513534" cy="2159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C97F1-0E6C-5C54-1CB5-0A8F9623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4099" y="546101"/>
            <a:ext cx="3506721" cy="23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F783-EAD4-D1A2-6C31-52E4DCFA8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4FA6-DF75-6112-BE80-6461EE9B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2: Buffer-based Design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8F4CD-03D7-72CC-5EEB-B27CCB396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5CAFF-C9DB-AAD5-6120-804DC94C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438135" cy="3825621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VRF remains unchanged</a:t>
            </a:r>
            <a:br>
              <a:rPr lang="en-US" altLang="zh-CN" sz="964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764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90CB85-63AF-5A41-125B-596A95EA5C6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C8C94-3A16-215A-80CF-3B790CB0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1111" y="867027"/>
            <a:ext cx="2994718" cy="35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CD7F7-4128-8400-71C2-75FD4197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BCD1-C151-B95A-813E-1966F0C1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2: Buffer-based Design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F47D5-D63E-DA67-14D2-D08355708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B7B69-AB28-D1A9-5194-6EDFF1CBC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844535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VRF remains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unchanged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scatter/gather </a:t>
            </a:r>
            <a:r>
              <a:rPr lang="en-US" altLang="zh-CN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and buffer are implemented along the VAU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1024-bit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1R1W interface is required for the buffer</a:t>
            </a:r>
            <a:br>
              <a:rPr lang="en-US" altLang="zh-CN" sz="646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446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EB3EF7-724A-D6E9-91C1-4DC33DE70A2C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97C0-8593-7AD9-0553-A6346D2F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1111" y="867028"/>
            <a:ext cx="2994718" cy="35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1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A059-CFF6-22AB-C10E-8050513A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94D9-5977-98C7-5F7B-84C06CDC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2: Buffer-based Design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5059D-B91E-9EB6-8182-6FE59D05B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EDA5-FA45-EA77-BF09-81424F826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844535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VRF remains 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unchanged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scatter/gather </a:t>
            </a:r>
            <a:r>
              <a:rPr lang="en-US" altLang="zh-CN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and buffer are implemented along the VAU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1024-bit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1R1W interface is required for the buffer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Similar crossbar structure for VAU routing</a:t>
            </a:r>
            <a:br>
              <a:rPr lang="en-US" altLang="zh-CN" sz="646" i="1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446" i="1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BA5672-CA56-A3B1-61EE-D90FC42FD53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DFED4-BF63-20E9-57F7-653C856A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1111" y="867028"/>
            <a:ext cx="2994717" cy="35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1143-5066-D218-6D53-BC8AEADE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940B-6759-954B-D60B-9490A089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0699-2A8D-3B90-EEC5-B85DAE9B14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175E-005B-5B59-E6B9-549548762C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6B0C12-360B-D4E1-C6D2-4A7862F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1" y="795637"/>
            <a:ext cx="8571865" cy="22749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9F8037-82BA-1CBD-BB07-26D3D176B977}"/>
              </a:ext>
            </a:extLst>
          </p:cNvPr>
          <p:cNvSpPr/>
          <p:nvPr/>
        </p:nvSpPr>
        <p:spPr>
          <a:xfrm>
            <a:off x="1991001" y="3150662"/>
            <a:ext cx="3541448" cy="809602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F5162D8-EB5C-97DE-98D3-31B82428E6ED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541448" cy="729577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Roadmap on efficient scatter/gather operation and unstructured data structure streaming</a:t>
            </a:r>
            <a:endParaRPr lang="en-US" sz="1050" i="1" dirty="0"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41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E9D40-38B3-7F4C-606A-3DACCA37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9A0D-FB29-16FC-87B8-9D3AE2B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Proposal 2: Buffer-based Design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87743-01E1-8634-0D23-FACC0171C4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ABD98-6498-4900-F179-BFB55D874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5178364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Hardware overhead analysis</a:t>
            </a:r>
            <a:endParaRPr lang="en-US" altLang="zh-CN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 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4KiB buffer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assuming to support LMUL=8 accumulation</a:t>
            </a:r>
          </a:p>
          <a:p>
            <a:pPr lvl="1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 256-bit (3x2) crossbar and one 256-bit (1x2) MUX</a:t>
            </a:r>
          </a:p>
          <a:p>
            <a:pPr lvl="1"/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Scatter/Gather </a:t>
            </a:r>
            <a:r>
              <a:rPr lang="en-US" altLang="zh-CN" sz="1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endParaRPr lang="en-US" altLang="zh-CN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endParaRPr lang="en-US" altLang="zh-CN" sz="12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cs typeface="Calibri" panose="020F0502020204030204" pitchFamily="34" charset="0"/>
                <a:sym typeface="Wingdings" pitchFamily="2" charset="2"/>
              </a:rPr>
              <a:t>Energy efficiency consideration</a:t>
            </a:r>
          </a:p>
          <a:p>
            <a:pPr lvl="1"/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Avoids the need to activate 4x the banks every cycle into the VRF </a:t>
            </a:r>
            <a:b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 saves energy since it does not activate a large VRF</a:t>
            </a:r>
          </a:p>
          <a:p>
            <a:pPr lvl="1"/>
            <a:endParaRPr lang="en-US" altLang="zh-CN" sz="1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Buffer reuse</a:t>
            </a:r>
          </a:p>
          <a:p>
            <a:pPr lvl="1"/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The inserted buffer could be repurposed for no-reuse vector streaming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2BA18F-623F-075B-ABBF-1DB705C53A5F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89221-4982-46A0-FEDD-6B9B8606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1111" y="867028"/>
            <a:ext cx="2994717" cy="35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07A6-F9E8-E08B-34D3-D4FC8BA1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C898-E43F-7742-8B67-49114046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DD8D-C0CF-EB29-762F-FBF1CDBBA4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D70BC-97EA-D549-B1E0-43B1FC156C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9BFE5-CF78-B398-5412-25D0DC1F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1" y="795637"/>
            <a:ext cx="8571865" cy="22749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9514261-74F9-4EF2-99A2-B3FAB99BF2F3}"/>
              </a:ext>
            </a:extLst>
          </p:cNvPr>
          <p:cNvSpPr/>
          <p:nvPr/>
        </p:nvSpPr>
        <p:spPr>
          <a:xfrm>
            <a:off x="1991001" y="3150661"/>
            <a:ext cx="3778428" cy="844869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10063D35-5441-3548-BECA-C1B2A7C16AC4}"/>
              </a:ext>
            </a:extLst>
          </p:cNvPr>
          <p:cNvSpPr txBox="1">
            <a:spLocks/>
          </p:cNvSpPr>
          <p:nvPr/>
        </p:nvSpPr>
        <p:spPr>
          <a:xfrm>
            <a:off x="1869329" y="3150660"/>
            <a:ext cx="3778427" cy="796233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Proposal for the efficient scatter/gather operation</a:t>
            </a:r>
          </a:p>
          <a:p>
            <a:pPr marL="500976" lvl="1" indent="-272160"/>
            <a:r>
              <a:rPr lang="en-US" sz="1050" i="1" dirty="0">
                <a:ea typeface="Roboto Light"/>
                <a:cs typeface="Calibri"/>
              </a:rPr>
              <a:t>Backend exploration for Proposal 1</a:t>
            </a:r>
          </a:p>
        </p:txBody>
      </p:sp>
    </p:spTree>
    <p:extLst>
      <p:ext uri="{BB962C8B-B14F-4D97-AF65-F5344CB8AC3E}">
        <p14:creationId xmlns:p14="http://schemas.microsoft.com/office/powerpoint/2010/main" val="364214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6" y="727914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Progress Update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Spatz VRF architecture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Efficient scatter/gather operation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dirty="0"/>
              <a:t>Existing VSLDU-based design and limitations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Proposal 1</a:t>
            </a:r>
            <a:r>
              <a:rPr lang="en-US" dirty="0"/>
              <a:t>: VRF reformulation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Proposal 2</a:t>
            </a:r>
            <a:r>
              <a:rPr lang="en-US" dirty="0"/>
              <a:t>: Buffer-based design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Overhead analysis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Timeline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68C1-52EF-417F-8A29-F94812BB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C48B-D72D-EDA5-7F7F-C957D0A4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 VRF Architecture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6264-1E2B-C047-D8ED-F39975387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1F55-B080-BF45-5C34-B1CCB1555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2810305"/>
          </a:xfrm>
        </p:spPr>
        <p:txBody>
          <a:bodyPr/>
          <a:lstStyle/>
          <a:p>
            <a:r>
              <a:rPr lang="en-US" sz="1600" dirty="0"/>
              <a:t>Spatz VRF is implemented as a multi-banked, multi-ported, latch-based standard cell memory SCM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32 VLENB </a:t>
            </a:r>
            <a:r>
              <a:rPr lang="en-US" altLang="zh-CN" sz="1400" dirty="0">
                <a:sym typeface="Wingdings" pitchFamily="2" charset="2"/>
              </a:rPr>
              <a:t>bytes of the VRF are divided into four banks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three read ports and one write port (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3R1W</a:t>
            </a:r>
            <a:r>
              <a:rPr lang="en-US" altLang="zh-CN" sz="1400" dirty="0">
                <a:sym typeface="Wingdings" pitchFamily="2" charset="2"/>
              </a:rPr>
              <a:t>)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Provides enough bandwidth for executing </a:t>
            </a:r>
            <a:r>
              <a:rPr lang="en-US" altLang="zh-CN" sz="12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vfmacc.vv</a:t>
            </a:r>
            <a:r>
              <a:rPr lang="en-US" altLang="zh-CN" sz="12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instruction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82F6A8-61AE-020C-1525-B6779D16483B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5794A-C84A-E5CE-C2C1-66AC4B89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1145" y="926849"/>
            <a:ext cx="3524654" cy="25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E3482-B9FB-B272-9C59-D2BC8374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4A86-5B50-6D34-20AD-C950E431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 VRF Architecture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5C10-A48B-6026-6938-01087C739D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C8E4B-D5E4-B919-2C5A-88FC2E857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2810305"/>
          </a:xfrm>
        </p:spPr>
        <p:txBody>
          <a:bodyPr/>
          <a:lstStyle/>
          <a:p>
            <a:r>
              <a:rPr lang="en-US" sz="1600" dirty="0"/>
              <a:t>Spatz VRF is implemented as a multi-banked, multi-ported, latch-based standard cell memory (SCM)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32 VLENB </a:t>
            </a:r>
            <a:r>
              <a:rPr lang="en-US" altLang="zh-CN" sz="1400" dirty="0">
                <a:sym typeface="Wingdings" pitchFamily="2" charset="2"/>
              </a:rPr>
              <a:t>bytes of the VRF are divided into four banks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three read ports and one write port (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3R1W</a:t>
            </a:r>
            <a:r>
              <a:rPr lang="en-US" altLang="zh-CN" sz="1400" dirty="0">
                <a:sym typeface="Wingdings" pitchFamily="2" charset="2"/>
              </a:rPr>
              <a:t>)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Provides enough bandwidth for executing </a:t>
            </a:r>
            <a:r>
              <a:rPr lang="en-US" altLang="zh-CN" sz="12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vfmacc.vv</a:t>
            </a:r>
            <a:r>
              <a:rPr lang="en-US" altLang="zh-CN" sz="12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instruction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Each with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VLENB/2 </a:t>
            </a:r>
            <a:r>
              <a:rPr lang="en-US" altLang="zh-CN" sz="1400" dirty="0">
                <a:sym typeface="Wingdings" pitchFamily="2" charset="2"/>
              </a:rPr>
              <a:t>byte width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SoftHier,  Spatz VLENB = 512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</a:t>
            </a:r>
            <a:r>
              <a:rPr lang="en-US" altLang="zh-CN" sz="16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i.e., 16 KiB VRF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</a:t>
            </a:r>
            <a:endParaRPr lang="en-US" altLang="zh-CN" sz="14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987D2-2DDD-ED1E-CF17-A546A45F6F6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9983-3E8B-4C78-65F5-28CC37B5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430" y="916533"/>
            <a:ext cx="3559903" cy="25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0C76-C114-CF3D-A52A-5553F11E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7B5-C1EC-7FD8-F0F2-E7566C2F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 VRF Architecture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1C6FB-358F-FF47-05A8-4488D8F68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BF53D-8D71-0BC8-646D-7C79F31B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sz="1600" dirty="0"/>
              <a:t>Spatz VRF is implemented as a multi-banked, multi-ported, latch-based standard cell memory (SCM)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32 VLENB </a:t>
            </a:r>
            <a:r>
              <a:rPr lang="en-US" altLang="zh-CN" sz="1400" dirty="0">
                <a:sym typeface="Wingdings" pitchFamily="2" charset="2"/>
              </a:rPr>
              <a:t>bytes of the VRF are divided into four banks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three read ports and one write port (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3R1W</a:t>
            </a:r>
            <a:r>
              <a:rPr lang="en-US" altLang="zh-CN" sz="1400" dirty="0">
                <a:sym typeface="Wingdings" pitchFamily="2" charset="2"/>
              </a:rPr>
              <a:t>)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Provides enough bandwidth for executing </a:t>
            </a:r>
            <a:r>
              <a:rPr lang="en-US" altLang="zh-CN" sz="12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vfmacc.vv</a:t>
            </a:r>
            <a:r>
              <a:rPr lang="en-US" altLang="zh-CN" sz="12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instruction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Each with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VLENB/2 </a:t>
            </a:r>
            <a:r>
              <a:rPr lang="en-US" altLang="zh-CN" sz="1400" dirty="0">
                <a:sym typeface="Wingdings" pitchFamily="2" charset="2"/>
              </a:rPr>
              <a:t>byte width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SoftHier,  Spatz VLENB = 512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</a:t>
            </a:r>
            <a:r>
              <a:rPr lang="en-US" altLang="zh-CN" sz="16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i.e., 16 KiB VRF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</a:t>
            </a:r>
            <a:endParaRPr lang="en-US" altLang="zh-CN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Spatz has three function units: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VAU</a:t>
            </a:r>
            <a:r>
              <a:rPr lang="en-US" altLang="zh-CN" sz="1400" dirty="0">
                <a:sym typeface="Wingdings" pitchFamily="2" charset="2"/>
              </a:rPr>
              <a:t>: Vector Arithmetic Unit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VLSU</a:t>
            </a:r>
            <a:r>
              <a:rPr lang="en-US" altLang="zh-CN" sz="1400" dirty="0">
                <a:sym typeface="Wingdings" pitchFamily="2" charset="2"/>
              </a:rPr>
              <a:t>: Vector Load/Store Unit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VSLDU</a:t>
            </a:r>
            <a:r>
              <a:rPr lang="en-US" altLang="zh-CN" sz="1400" dirty="0">
                <a:sym typeface="Wingdings" pitchFamily="2" charset="2"/>
              </a:rPr>
              <a:t>: Vector Slides Unit</a:t>
            </a:r>
          </a:p>
          <a:p>
            <a:pPr lvl="1"/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15D5BC-B662-DDD5-CED1-3D48DD447B6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39447-C7C0-AA87-E2AC-B6A672BC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430" y="916533"/>
            <a:ext cx="3559903" cy="25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0957-88CA-4708-B502-6EEB9D3E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D3D6-DD9A-715D-088E-E6B83B1D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Sc/Ga Operation: Existing VSLDU-based design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E72F1-370E-E216-9FD5-CE5FF29762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A81B-372B-94F8-A4F4-8BB2CBB4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sz="1600" dirty="0"/>
              <a:t>Extended VSLDU with an additional port for indices</a:t>
            </a:r>
          </a:p>
          <a:p>
            <a:pPr lvl="1"/>
            <a:r>
              <a:rPr lang="en-US" sz="1282" dirty="0"/>
              <a:t>Support native N:M formats</a:t>
            </a:r>
          </a:p>
          <a:p>
            <a:r>
              <a:rPr lang="en-US" sz="1718" dirty="0"/>
              <a:t>Limitations: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</a:rPr>
              <a:t>Throughput bottleneck</a:t>
            </a:r>
            <a:r>
              <a:rPr lang="en-US" sz="1400" dirty="0"/>
              <a:t>: With a 50% sparsity rate, </a:t>
            </a:r>
            <a:br>
              <a:rPr lang="en-US" sz="1400" dirty="0"/>
            </a:br>
            <a:r>
              <a:rPr lang="en-US" sz="1400" dirty="0">
                <a:solidFill>
                  <a:schemeClr val="accent1"/>
                </a:solidFill>
              </a:rPr>
              <a:t>Cycle 1</a:t>
            </a:r>
            <a:r>
              <a:rPr lang="en-US" sz="1400" dirty="0"/>
              <a:t> produces the upper-half gathered output, and </a:t>
            </a:r>
            <a:r>
              <a:rPr lang="en-US" sz="1400" dirty="0">
                <a:solidFill>
                  <a:schemeClr val="accent1"/>
                </a:solidFill>
              </a:rPr>
              <a:t>Cycle 2</a:t>
            </a:r>
            <a:r>
              <a:rPr lang="en-US" sz="1400" dirty="0"/>
              <a:t> produces the lower-half </a:t>
            </a:r>
          </a:p>
          <a:p>
            <a:pPr lvl="1"/>
            <a:r>
              <a:rPr lang="en-US" sz="1400" b="1" dirty="0">
                <a:solidFill>
                  <a:schemeClr val="accent1"/>
                </a:solidFill>
              </a:rPr>
              <a:t>Lack of streaming</a:t>
            </a:r>
            <a:r>
              <a:rPr lang="en-US" sz="1400" dirty="0"/>
              <a:t>: VSLDU gathers a vector from VRF, </a:t>
            </a:r>
            <a:r>
              <a:rPr lang="en-US" sz="1400" dirty="0">
                <a:solidFill>
                  <a:schemeClr val="accent1"/>
                </a:solidFill>
              </a:rPr>
              <a:t>writes it back</a:t>
            </a:r>
            <a:r>
              <a:rPr lang="en-US" sz="1400" dirty="0"/>
              <a:t>, and requires an additional read for arithmetic.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Insights: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Asymmetrical bandwidth </a:t>
            </a:r>
            <a:r>
              <a:rPr lang="en-US" altLang="zh-CN" sz="1400" dirty="0">
                <a:sym typeface="Wingdings" pitchFamily="2" charset="2"/>
              </a:rPr>
              <a:t>required to feed VAU at full utilization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Streamlined Sc/Ga operation </a:t>
            </a:r>
            <a:r>
              <a:rPr lang="en-US" altLang="zh-CN" sz="1400" dirty="0">
                <a:sym typeface="Wingdings" pitchFamily="2" charset="2"/>
              </a:rPr>
              <a:t>with arithmetic </a:t>
            </a:r>
          </a:p>
          <a:p>
            <a:pPr lvl="1"/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A1EE75-0229-6ADE-4DBE-F944D96FE6A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E451D-AF01-4315-70AA-60CD5958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1632" y="745493"/>
            <a:ext cx="3280257" cy="39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9796-9988-CFAB-28BC-04FAD0BFB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5D6F-756F-9818-3B0B-03E3649C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Design Requirements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38D9E-D92F-4B97-1F38-4944A9350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E181E-968D-CADA-6BAC-92040BED6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Based on Spatz: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Asymmetrical bandwidth </a:t>
            </a:r>
            <a:r>
              <a:rPr lang="en-US" altLang="zh-CN" sz="1400" dirty="0">
                <a:sym typeface="Wingdings" pitchFamily="2" charset="2"/>
              </a:rPr>
              <a:t>required to feed VAU at full utilization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Streamlined Sc/Ga operation </a:t>
            </a:r>
            <a:r>
              <a:rPr lang="en-US" altLang="zh-CN" sz="1400" dirty="0">
                <a:sym typeface="Wingdings" pitchFamily="2" charset="2"/>
              </a:rPr>
              <a:t>with arithmetic 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Support up to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75% sparsity ratio </a:t>
            </a:r>
            <a:r>
              <a:rPr lang="en-US" altLang="zh-CN" sz="1400" dirty="0">
                <a:sym typeface="Wingdings" pitchFamily="2" charset="2"/>
              </a:rPr>
              <a:t>(e.g., 1:4), aligned with </a:t>
            </a:r>
            <a:r>
              <a:rPr lang="en-US" altLang="zh-CN" sz="1400" dirty="0" err="1">
                <a:sym typeface="Wingdings" pitchFamily="2" charset="2"/>
              </a:rPr>
              <a:t>SoA</a:t>
            </a:r>
            <a:r>
              <a:rPr lang="en-US" altLang="zh-CN" sz="1400" dirty="0">
                <a:sym typeface="Wingdings" pitchFamily="2" charset="2"/>
              </a:rPr>
              <a:t> studies 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b="1" dirty="0">
                <a:sym typeface="Wingdings" pitchFamily="2" charset="2"/>
              </a:rPr>
              <a:t>Gather</a:t>
            </a:r>
            <a:r>
              <a:rPr lang="en-US" altLang="zh-CN" sz="1400" dirty="0">
                <a:sym typeface="Wingdings" pitchFamily="2" charset="2"/>
              </a:rPr>
              <a:t>: </a:t>
            </a:r>
            <a:r>
              <a:rPr lang="en-US" altLang="zh-CN" sz="1400" i="1" dirty="0">
                <a:sym typeface="Wingdings" pitchFamily="2" charset="2"/>
              </a:rPr>
              <a:t>input bandwidth 4× the output port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b="1" dirty="0">
                <a:sym typeface="Wingdings" pitchFamily="2" charset="2"/>
              </a:rPr>
              <a:t>Scatter</a:t>
            </a:r>
            <a:r>
              <a:rPr lang="en-US" altLang="zh-CN" sz="1400" dirty="0">
                <a:sym typeface="Wingdings" pitchFamily="2" charset="2"/>
              </a:rPr>
              <a:t>: </a:t>
            </a:r>
            <a:r>
              <a:rPr lang="en-US" altLang="zh-CN" sz="1400" i="1" dirty="0">
                <a:sym typeface="Wingdings" pitchFamily="2" charset="2"/>
              </a:rPr>
              <a:t>output bandwidth 4× the input port</a:t>
            </a:r>
          </a:p>
          <a:p>
            <a:pPr lvl="1"/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D2AF54-42DA-FA0C-6EAF-1ACA44895A11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26254-171B-F843-B222-7E45B088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04452" y="1320592"/>
            <a:ext cx="3305683" cy="22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4A06C-AB9E-FC35-C66D-E4A3C8F3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22D-B8F0-3FDB-E668-C5EFAC88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Inserting Sc/Ga Datapath into VRF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ACE2A-CA92-ECC6-74F6-4D33D3C79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B62B1-2702-7673-D3D0-E63CE7ED0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Gather effective elements </a:t>
            </a:r>
            <a:r>
              <a:rPr lang="en-US" altLang="zh-CN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from</a:t>
            </a: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VRF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1024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-bit input, </a:t>
            </a:r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256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-bit output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datapath</a:t>
            </a:r>
            <a:endParaRPr lang="en-US" altLang="zh-CN" sz="1400" dirty="0">
              <a:solidFill>
                <a:schemeClr val="tx1"/>
              </a:solidFill>
              <a:sym typeface="Wingdings" pitchFamily="2" charset="2"/>
            </a:endParaRPr>
          </a:p>
          <a:p>
            <a:pPr lvl="1"/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r2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port of </a:t>
            </a:r>
            <a:r>
              <a:rPr lang="en-US" altLang="zh-CN" sz="1400" b="1" dirty="0">
                <a:solidFill>
                  <a:schemeClr val="accent1"/>
                </a:solidFill>
                <a:sym typeface="Wingdings" pitchFamily="2" charset="2"/>
              </a:rPr>
              <a:t>all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banks will be occupied @ </a:t>
            </a:r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75%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sparsity rate </a:t>
            </a:r>
            <a:b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 VLSU port can be </a:t>
            </a:r>
            <a:r>
              <a:rPr lang="en-US" altLang="zh-CN" sz="1400" b="1" dirty="0">
                <a:solidFill>
                  <a:schemeClr val="accent3"/>
                </a:solidFill>
                <a:sym typeface="Wingdings" pitchFamily="2" charset="2"/>
              </a:rPr>
              <a:t>re-routed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to r1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XBar</a:t>
            </a:r>
            <a:br>
              <a:rPr lang="en-US" altLang="zh-CN" sz="1600" dirty="0">
                <a:sym typeface="Wingdings" pitchFamily="2" charset="2"/>
              </a:rPr>
            </a:br>
            <a:endParaRPr lang="en-US" altLang="zh-CN" sz="140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317BA8-C7F0-89FD-5F84-6454F3CA2A10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20CC-3E46-9920-BE23-16476347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6838" y="1002073"/>
            <a:ext cx="3543297" cy="31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778353-C828-49F6-8D8D-2AB4582EB5C2}" vid="{5F78B0AA-AA4A-4887-80EB-632809F14C6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6711</TotalTime>
  <Words>1130</Words>
  <Application>Microsoft Macintosh PowerPoint</Application>
  <PresentationFormat>On-screen Show (16:9)</PresentationFormat>
  <Paragraphs>156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Roboto Light</vt:lpstr>
      <vt:lpstr>Arial Narrow</vt:lpstr>
      <vt:lpstr>Calibri</vt:lpstr>
      <vt:lpstr>Wingdings</vt:lpstr>
      <vt:lpstr>Calibri Light</vt:lpstr>
      <vt:lpstr>Consolas</vt:lpstr>
      <vt:lpstr>Arial</vt:lpstr>
      <vt:lpstr>Simple Light</vt:lpstr>
      <vt:lpstr>PULP Triangle</vt:lpstr>
      <vt:lpstr>1_PULP Triangle</vt:lpstr>
      <vt:lpstr>QuantSparse 3D Biweekly 2025-09-24</vt:lpstr>
      <vt:lpstr>Progress Recap</vt:lpstr>
      <vt:lpstr>Agenda</vt:lpstr>
      <vt:lpstr>Spatz VRF Architecture</vt:lpstr>
      <vt:lpstr>Spatz VRF Architecture</vt:lpstr>
      <vt:lpstr>Spatz VRF Architecture</vt:lpstr>
      <vt:lpstr>Sc/Ga Operation: Existing VSLDU-based design</vt:lpstr>
      <vt:lpstr>Design Requirements</vt:lpstr>
      <vt:lpstr>Inserting Sc/Ga Datapath into VRF</vt:lpstr>
      <vt:lpstr>Inserting Sc/Ga Datapath into VRF</vt:lpstr>
      <vt:lpstr>Proposal 1: VRF Reformulation</vt:lpstr>
      <vt:lpstr>Proposal 1: VRF Reformulation</vt:lpstr>
      <vt:lpstr>Proposal 1: VRF Reformulation</vt:lpstr>
      <vt:lpstr>Proposal 1: VRF Reformulation</vt:lpstr>
      <vt:lpstr>Proposal 1: VRF Reformulation</vt:lpstr>
      <vt:lpstr>Proposal 1: VRF Reformulation</vt:lpstr>
      <vt:lpstr>Proposal 2: Buffer-based Design</vt:lpstr>
      <vt:lpstr>Proposal 2: Buffer-based Design</vt:lpstr>
      <vt:lpstr>Proposal 2: Buffer-based Design</vt:lpstr>
      <vt:lpstr>Proposal 2: Buffer-based Design</vt:lpstr>
      <vt:lpstr>Progress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871</cp:revision>
  <dcterms:modified xsi:type="dcterms:W3CDTF">2025-09-24T06:37:30Z</dcterms:modified>
</cp:coreProperties>
</file>